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918400" cy="43891200"/>
  <p:notesSz cx="6858000" cy="9144000"/>
  <p:custDataLst>
    <p:tags r:id="rId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96" y="9156"/>
      </p:cViewPr>
      <p:guideLst>
        <p:guide orient="horz" pos="13824"/>
        <p:guide pos="10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0048D7B-723D-4A07-8534-4D43FB1C04E7}" type="datetimeFigureOut">
              <a:rPr lang="en-US"/>
              <a:pPr>
                <a:defRPr/>
              </a:pPr>
              <a:t>5/20/2015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BA60348-143E-4F4E-BB79-6111833164A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3FCADD-D8B8-4BD3-AE4C-BA55591969EF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629400" y="609600"/>
            <a:ext cx="226695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4" descr="logo_plug_globe copy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038" y="385763"/>
            <a:ext cx="6261100" cy="212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Rectangle 2"/>
          <p:cNvSpPr>
            <a:spLocks noChangeArrowheads="1"/>
          </p:cNvSpPr>
          <p:nvPr userDrawn="1"/>
        </p:nvSpPr>
        <p:spPr bwMode="auto">
          <a:xfrm>
            <a:off x="457200" y="4038600"/>
            <a:ext cx="31983363" cy="38288913"/>
          </a:xfrm>
          <a:prstGeom prst="rect">
            <a:avLst/>
          </a:prstGeom>
          <a:noFill/>
          <a:ln w="1270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6" name="TextBox 1"/>
          <p:cNvSpPr txBox="1">
            <a:spLocks noChangeArrowheads="1"/>
          </p:cNvSpPr>
          <p:nvPr userDrawn="1"/>
        </p:nvSpPr>
        <p:spPr bwMode="auto">
          <a:xfrm>
            <a:off x="457200" y="4062413"/>
            <a:ext cx="4541838" cy="1322387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8000" b="1" u="sng" smtClean="0">
                <a:solidFill>
                  <a:schemeClr val="bg1"/>
                </a:solidFill>
                <a:latin typeface="Calibri" pitchFamily="34" charset="0"/>
              </a:rPr>
              <a:t>Objective:</a:t>
            </a:r>
          </a:p>
        </p:txBody>
      </p:sp>
      <p:sp>
        <p:nvSpPr>
          <p:cNvPr id="1046" name="TextBox 24"/>
          <p:cNvSpPr txBox="1">
            <a:spLocks noChangeArrowheads="1"/>
          </p:cNvSpPr>
          <p:nvPr userDrawn="1"/>
        </p:nvSpPr>
        <p:spPr bwMode="auto">
          <a:xfrm>
            <a:off x="457200" y="10764838"/>
            <a:ext cx="9144000" cy="13239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8000" b="1" u="sng" dirty="0" smtClean="0">
                <a:solidFill>
                  <a:schemeClr val="bg1"/>
                </a:solidFill>
                <a:latin typeface="Calibri" pitchFamily="34" charset="0"/>
              </a:rPr>
              <a:t>Technical Approach:</a:t>
            </a:r>
          </a:p>
        </p:txBody>
      </p:sp>
      <p:sp>
        <p:nvSpPr>
          <p:cNvPr id="1047" name="TextBox 25"/>
          <p:cNvSpPr txBox="1">
            <a:spLocks noChangeArrowheads="1"/>
          </p:cNvSpPr>
          <p:nvPr userDrawn="1"/>
        </p:nvSpPr>
        <p:spPr bwMode="auto">
          <a:xfrm>
            <a:off x="457200" y="17068800"/>
            <a:ext cx="8001000" cy="13239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8000" b="1" u="sng" dirty="0" smtClean="0">
                <a:solidFill>
                  <a:schemeClr val="bg1"/>
                </a:solidFill>
                <a:latin typeface="Calibri" pitchFamily="34" charset="0"/>
              </a:rPr>
              <a:t>Accomplishments:</a:t>
            </a:r>
          </a:p>
        </p:txBody>
      </p:sp>
      <p:sp>
        <p:nvSpPr>
          <p:cNvPr id="1048" name="TextBox 26"/>
          <p:cNvSpPr txBox="1">
            <a:spLocks noChangeArrowheads="1"/>
          </p:cNvSpPr>
          <p:nvPr userDrawn="1"/>
        </p:nvSpPr>
        <p:spPr bwMode="auto">
          <a:xfrm>
            <a:off x="457200" y="27632025"/>
            <a:ext cx="5049838" cy="13239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8000" b="1" u="sng" dirty="0" smtClean="0">
                <a:solidFill>
                  <a:schemeClr val="bg1"/>
                </a:solidFill>
                <a:latin typeface="Calibri" pitchFamily="34" charset="0"/>
              </a:rPr>
              <a:t>Next Steps:</a:t>
            </a:r>
          </a:p>
        </p:txBody>
      </p:sp>
      <p:sp>
        <p:nvSpPr>
          <p:cNvPr id="1049" name="TextBox 27"/>
          <p:cNvSpPr txBox="1">
            <a:spLocks noChangeArrowheads="1"/>
          </p:cNvSpPr>
          <p:nvPr userDrawn="1"/>
        </p:nvSpPr>
        <p:spPr bwMode="auto">
          <a:xfrm>
            <a:off x="457200" y="34718625"/>
            <a:ext cx="7853363" cy="13239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8000" b="1" u="sng" dirty="0" smtClean="0">
                <a:solidFill>
                  <a:schemeClr val="bg1"/>
                </a:solidFill>
                <a:latin typeface="Calibri" pitchFamily="34" charset="0"/>
              </a:rPr>
              <a:t>Potential Impact:</a:t>
            </a:r>
          </a:p>
        </p:txBody>
      </p:sp>
      <p:pic>
        <p:nvPicPr>
          <p:cNvPr id="1033" name="Picture 2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84563" y="385763"/>
            <a:ext cx="33147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66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32975" y="42727563"/>
            <a:ext cx="32766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67" descr="RGB_FSU_Seal_flush_left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531013" y="42645013"/>
            <a:ext cx="3057525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9" descr="ASU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41875" y="42816463"/>
            <a:ext cx="40100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70" descr="RWTH-AACHEN-UNIVERSITY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6888" y="42727563"/>
            <a:ext cx="3363912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71" descr="ETH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648025" y="42711688"/>
            <a:ext cx="3792538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72" descr="NCSU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090650" y="42775188"/>
            <a:ext cx="44577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40" name="Group 23"/>
          <p:cNvGrpSpPr>
            <a:grpSpLocks/>
          </p:cNvGrpSpPr>
          <p:nvPr userDrawn="1"/>
        </p:nvGrpSpPr>
        <p:grpSpPr bwMode="auto">
          <a:xfrm>
            <a:off x="23569613" y="42595800"/>
            <a:ext cx="4097337" cy="1079500"/>
            <a:chOff x="13119100" y="42664063"/>
            <a:chExt cx="4097338" cy="1079500"/>
          </a:xfrm>
        </p:grpSpPr>
        <p:pic>
          <p:nvPicPr>
            <p:cNvPr id="1042" name="Picture 68" descr="MST"/>
            <p:cNvPicPr>
              <a:picLocks noChangeAspect="1" noChangeArrowheads="1"/>
            </p:cNvPicPr>
            <p:nvPr userDrawn="1"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4674850" y="42664063"/>
              <a:ext cx="985838" cy="800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3" name="Picture 73" descr="MST_Wordmark_356"/>
            <p:cNvPicPr>
              <a:picLocks noChangeAspect="1" noChangeArrowheads="1"/>
            </p:cNvPicPr>
            <p:nvPr userDrawn="1"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3119100" y="43518138"/>
              <a:ext cx="4097338" cy="225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41" name="Picture 26"/>
          <p:cNvPicPr>
            <a:picLocks noChangeAspect="1"/>
          </p:cNvPicPr>
          <p:nvPr userDrawn="1"/>
        </p:nvPicPr>
        <p:blipFill>
          <a:blip r:embed="rId13" cstate="print"/>
          <a:srcRect r="13826" b="4543"/>
          <a:stretch>
            <a:fillRect/>
          </a:stretch>
        </p:blipFill>
        <p:spPr bwMode="auto">
          <a:xfrm>
            <a:off x="25393650" y="4449763"/>
            <a:ext cx="6305550" cy="530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4389438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89438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Calibri" pitchFamily="34" charset="0"/>
        </a:defRPr>
      </a:lvl2pPr>
      <a:lvl3pPr algn="ctr" defTabSz="4389438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Calibri" pitchFamily="34" charset="0"/>
        </a:defRPr>
      </a:lvl3pPr>
      <a:lvl4pPr algn="ctr" defTabSz="4389438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Calibri" pitchFamily="34" charset="0"/>
        </a:defRPr>
      </a:lvl4pPr>
      <a:lvl5pPr algn="ctr" defTabSz="4389438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Calibri" pitchFamily="34" charset="0"/>
        </a:defRPr>
      </a:lvl5pPr>
      <a:lvl6pPr marL="457200" algn="ctr" defTabSz="4389438" rtl="0" fontAlgn="base">
        <a:spcBef>
          <a:spcPct val="0"/>
        </a:spcBef>
        <a:spcAft>
          <a:spcPct val="0"/>
        </a:spcAft>
        <a:defRPr sz="13000">
          <a:solidFill>
            <a:schemeClr val="tx2"/>
          </a:solidFill>
          <a:latin typeface="Calibri" pitchFamily="34" charset="0"/>
        </a:defRPr>
      </a:lvl6pPr>
      <a:lvl7pPr marL="914400" algn="ctr" defTabSz="4389438" rtl="0" fontAlgn="base">
        <a:spcBef>
          <a:spcPct val="0"/>
        </a:spcBef>
        <a:spcAft>
          <a:spcPct val="0"/>
        </a:spcAft>
        <a:defRPr sz="13000">
          <a:solidFill>
            <a:schemeClr val="tx2"/>
          </a:solidFill>
          <a:latin typeface="Calibri" pitchFamily="34" charset="0"/>
        </a:defRPr>
      </a:lvl7pPr>
      <a:lvl8pPr marL="1371600" algn="ctr" defTabSz="4389438" rtl="0" fontAlgn="base">
        <a:spcBef>
          <a:spcPct val="0"/>
        </a:spcBef>
        <a:spcAft>
          <a:spcPct val="0"/>
        </a:spcAft>
        <a:defRPr sz="13000">
          <a:solidFill>
            <a:schemeClr val="tx2"/>
          </a:solidFill>
          <a:latin typeface="Calibri" pitchFamily="34" charset="0"/>
        </a:defRPr>
      </a:lvl8pPr>
      <a:lvl9pPr marL="1828800" algn="ctr" defTabSz="4389438" rtl="0" fontAlgn="base">
        <a:spcBef>
          <a:spcPct val="0"/>
        </a:spcBef>
        <a:spcAft>
          <a:spcPct val="0"/>
        </a:spcAft>
        <a:defRPr sz="13000">
          <a:solidFill>
            <a:schemeClr val="tx2"/>
          </a:solidFill>
          <a:latin typeface="Calibri" pitchFamily="34" charset="0"/>
        </a:defRPr>
      </a:lvl9pPr>
    </p:titleStyle>
    <p:bodyStyle>
      <a:lvl1pPr marL="1646238" indent="-1646238" algn="l" defTabSz="4389438" rtl="0" eaLnBrk="0" fontAlgn="base" hangingPunct="0">
        <a:spcBef>
          <a:spcPct val="20000"/>
        </a:spcBef>
        <a:spcAft>
          <a:spcPct val="0"/>
        </a:spcAft>
        <a:buChar char="•"/>
        <a:defRPr sz="15400">
          <a:solidFill>
            <a:schemeClr val="tx1"/>
          </a:solidFill>
          <a:latin typeface="+mn-lt"/>
          <a:ea typeface="+mn-ea"/>
          <a:cs typeface="+mn-cs"/>
        </a:defRPr>
      </a:lvl1pPr>
      <a:lvl2pPr marL="3565525" indent="-1371600" algn="l" defTabSz="4389438" rtl="0" eaLnBrk="0" fontAlgn="base" hangingPunct="0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</a:defRPr>
      </a:lvl2pPr>
      <a:lvl3pPr marL="5486400" indent="-1096963" algn="l" defTabSz="4389438" rtl="0" eaLnBrk="0" fontAlgn="base" hangingPunct="0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</a:defRPr>
      </a:lvl3pPr>
      <a:lvl4pPr marL="7680325" indent="-1096963" algn="l" defTabSz="4389438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4pPr>
      <a:lvl5pPr marL="9875838" indent="-1096963" algn="l" defTabSz="4389438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5pPr>
      <a:lvl6pPr marL="103330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6pPr>
      <a:lvl7pPr marL="107902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7pPr>
      <a:lvl8pPr marL="112474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8pPr>
      <a:lvl9pPr marL="117046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21.png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2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emf"/><Relationship Id="rId11" Type="http://schemas.openxmlformats.org/officeDocument/2006/relationships/image" Target="../media/image19.png"/><Relationship Id="rId5" Type="http://schemas.openxmlformats.org/officeDocument/2006/relationships/image" Target="../media/image16.emf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326600" y="10896600"/>
            <a:ext cx="10058400" cy="636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63"/>
          <p:cNvSpPr txBox="1">
            <a:spLocks noChangeArrowheads="1"/>
          </p:cNvSpPr>
          <p:nvPr/>
        </p:nvSpPr>
        <p:spPr bwMode="auto">
          <a:xfrm>
            <a:off x="6629400" y="609600"/>
            <a:ext cx="226695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4389438"/>
            <a:r>
              <a:rPr lang="en-US" altLang="en-US" sz="8800">
                <a:solidFill>
                  <a:schemeClr val="tx2"/>
                </a:solidFill>
                <a:latin typeface="Calibri" pitchFamily="34" charset="0"/>
              </a:rPr>
              <a:t>Y7.FS2 </a:t>
            </a:r>
            <a:r>
              <a:rPr lang="en-US" altLang="en-US" sz="8800"/>
              <a:t>System Theory, Modeling and Controls</a:t>
            </a:r>
            <a:br>
              <a:rPr lang="en-US" altLang="en-US" sz="8800"/>
            </a:br>
            <a:endParaRPr lang="en-US" altLang="en-US" sz="880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076" name="Text Box 75"/>
          <p:cNvSpPr txBox="1">
            <a:spLocks noChangeArrowheads="1"/>
          </p:cNvSpPr>
          <p:nvPr/>
        </p:nvSpPr>
        <p:spPr bwMode="auto">
          <a:xfrm>
            <a:off x="6503988" y="2716213"/>
            <a:ext cx="21564600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 eaLnBrk="1" hangingPunct="1"/>
            <a:r>
              <a:rPr lang="en-US" altLang="en-US" sz="7500">
                <a:latin typeface="Calibri" pitchFamily="34" charset="0"/>
              </a:rPr>
              <a:t>S.R.Wagh  and A. Stankovic, Tufts University  </a:t>
            </a:r>
          </a:p>
        </p:txBody>
      </p:sp>
      <p:sp>
        <p:nvSpPr>
          <p:cNvPr id="3078" name="TextBox 3"/>
          <p:cNvSpPr txBox="1">
            <a:spLocks noChangeArrowheads="1"/>
          </p:cNvSpPr>
          <p:nvPr/>
        </p:nvSpPr>
        <p:spPr bwMode="auto">
          <a:xfrm>
            <a:off x="24536400" y="9732963"/>
            <a:ext cx="706596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5400" i="1" dirty="0">
                <a:solidFill>
                  <a:srgbClr val="FF0000"/>
                </a:solidFill>
              </a:rPr>
              <a:t>Dynamic </a:t>
            </a:r>
            <a:r>
              <a:rPr lang="en-US" altLang="en-US" sz="5400" i="1" dirty="0" smtClean="0">
                <a:solidFill>
                  <a:srgbClr val="FF0000"/>
                </a:solidFill>
              </a:rPr>
              <a:t>phasor </a:t>
            </a:r>
            <a:r>
              <a:rPr lang="en-US" altLang="en-US" sz="5400" i="1" dirty="0">
                <a:solidFill>
                  <a:srgbClr val="FF0000"/>
                </a:solidFill>
              </a:rPr>
              <a:t>modeling</a:t>
            </a:r>
          </a:p>
        </p:txBody>
      </p:sp>
      <p:sp>
        <p:nvSpPr>
          <p:cNvPr id="3079" name="Text Box 75"/>
          <p:cNvSpPr txBox="1">
            <a:spLocks noChangeArrowheads="1"/>
          </p:cNvSpPr>
          <p:nvPr/>
        </p:nvSpPr>
        <p:spPr bwMode="auto">
          <a:xfrm>
            <a:off x="5181600" y="4249738"/>
            <a:ext cx="25527000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defTabSz="4389438" eaLnBrk="1" hangingPunct="1"/>
            <a:r>
              <a:rPr lang="en-US" altLang="en-US" sz="7500" dirty="0">
                <a:latin typeface="Calibri" pitchFamily="34" charset="0"/>
              </a:rPr>
              <a:t>Dynamic </a:t>
            </a:r>
            <a:r>
              <a:rPr lang="en-US" altLang="en-US" sz="7500" dirty="0" smtClean="0">
                <a:latin typeface="Calibri" pitchFamily="34" charset="0"/>
              </a:rPr>
              <a:t>phasor model </a:t>
            </a:r>
            <a:r>
              <a:rPr lang="en-US" altLang="en-US" sz="7500" dirty="0">
                <a:latin typeface="Calibri" pitchFamily="34" charset="0"/>
              </a:rPr>
              <a:t>of </a:t>
            </a:r>
            <a:r>
              <a:rPr lang="en-US" altLang="en-US" sz="7500" dirty="0" smtClean="0">
                <a:latin typeface="Calibri" pitchFamily="34" charset="0"/>
              </a:rPr>
              <a:t>the Solid </a:t>
            </a:r>
            <a:r>
              <a:rPr lang="en-US" altLang="en-US" sz="7500" dirty="0">
                <a:latin typeface="Calibri" pitchFamily="34" charset="0"/>
              </a:rPr>
              <a:t>State Transformer (SST) </a:t>
            </a:r>
          </a:p>
        </p:txBody>
      </p:sp>
      <p:sp>
        <p:nvSpPr>
          <p:cNvPr id="3080" name="Text Box 75"/>
          <p:cNvSpPr txBox="1">
            <a:spLocks noChangeArrowheads="1"/>
          </p:cNvSpPr>
          <p:nvPr/>
        </p:nvSpPr>
        <p:spPr bwMode="auto">
          <a:xfrm>
            <a:off x="6503988" y="1646238"/>
            <a:ext cx="22223412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defTabSz="4389438" eaLnBrk="1" hangingPunct="1"/>
            <a:r>
              <a:rPr lang="en-US" altLang="en-US" sz="7500">
                <a:latin typeface="Calibri" pitchFamily="34" charset="0"/>
              </a:rPr>
              <a:t>Dynamic phasor-based model for solid state transformer </a:t>
            </a:r>
          </a:p>
        </p:txBody>
      </p:sp>
      <p:sp>
        <p:nvSpPr>
          <p:cNvPr id="3081" name="Text Box 75"/>
          <p:cNvSpPr txBox="1">
            <a:spLocks noChangeArrowheads="1"/>
          </p:cNvSpPr>
          <p:nvPr/>
        </p:nvSpPr>
        <p:spPr bwMode="auto">
          <a:xfrm>
            <a:off x="889000" y="12111038"/>
            <a:ext cx="1297940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defTabSz="4389438" eaLnBrk="1" hangingPunct="1"/>
            <a:r>
              <a:rPr lang="en-US" altLang="en-US" sz="7500" dirty="0" smtClean="0">
                <a:latin typeface="Calibri" pitchFamily="34" charset="0"/>
              </a:rPr>
              <a:t>Averaged circuit representation</a:t>
            </a:r>
            <a:endParaRPr lang="en-US" altLang="en-US" sz="7500" dirty="0">
              <a:latin typeface="Calibri" pitchFamily="34" charset="0"/>
            </a:endParaRPr>
          </a:p>
        </p:txBody>
      </p:sp>
      <p:pic>
        <p:nvPicPr>
          <p:cNvPr id="3082" name="Picture 10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5638800"/>
            <a:ext cx="14351000" cy="37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12954000"/>
            <a:ext cx="15344775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4" name="Text Box 75"/>
          <p:cNvSpPr txBox="1">
            <a:spLocks noChangeArrowheads="1"/>
          </p:cNvSpPr>
          <p:nvPr/>
        </p:nvSpPr>
        <p:spPr bwMode="auto">
          <a:xfrm>
            <a:off x="8686800" y="17422813"/>
            <a:ext cx="21717000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defTabSz="4389438" eaLnBrk="1" hangingPunct="1"/>
            <a:r>
              <a:rPr lang="en-US" altLang="en-US" sz="7500">
                <a:latin typeface="Calibri" pitchFamily="34" charset="0"/>
              </a:rPr>
              <a:t>Small-signal average model (SSAM) for SST </a:t>
            </a:r>
          </a:p>
        </p:txBody>
      </p:sp>
      <p:graphicFrame>
        <p:nvGraphicFramePr>
          <p:cNvPr id="3085" name="Object 25"/>
          <p:cNvGraphicFramePr>
            <a:graphicFrameLocks noChangeAspect="1"/>
          </p:cNvGraphicFramePr>
          <p:nvPr/>
        </p:nvGraphicFramePr>
        <p:xfrm>
          <a:off x="9906000" y="10779125"/>
          <a:ext cx="13617575" cy="1260475"/>
        </p:xfrm>
        <a:graphic>
          <a:graphicData uri="http://schemas.openxmlformats.org/presentationml/2006/ole">
            <p:oleObj spid="_x0000_s3085" name="Equation" r:id="rId7" imgW="4254500" imgH="393700" progId="Equation.3">
              <p:embed/>
            </p:oleObj>
          </a:graphicData>
        </a:graphic>
      </p:graphicFrame>
      <p:sp>
        <p:nvSpPr>
          <p:cNvPr id="2062" name="Text Box 75"/>
          <p:cNvSpPr txBox="1">
            <a:spLocks noChangeArrowheads="1"/>
          </p:cNvSpPr>
          <p:nvPr/>
        </p:nvSpPr>
        <p:spPr bwMode="auto">
          <a:xfrm>
            <a:off x="5827713" y="27660600"/>
            <a:ext cx="15660687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389438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389438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389438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389438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389438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7200" dirty="0" smtClean="0">
                <a:latin typeface="+mj-lt"/>
              </a:rPr>
              <a:t>Stability </a:t>
            </a:r>
            <a:r>
              <a:rPr lang="en-US" sz="7200" dirty="0" smtClean="0">
                <a:latin typeface="+mj-lt"/>
              </a:rPr>
              <a:t>analysis and control </a:t>
            </a:r>
            <a:endParaRPr lang="en-US" sz="7200" dirty="0">
              <a:latin typeface="+mj-lt"/>
            </a:endParaRPr>
          </a:p>
        </p:txBody>
      </p:sp>
      <p:sp>
        <p:nvSpPr>
          <p:cNvPr id="3087" name="Rectangle 45"/>
          <p:cNvSpPr>
            <a:spLocks noChangeArrowheads="1"/>
          </p:cNvSpPr>
          <p:nvPr/>
        </p:nvSpPr>
        <p:spPr bwMode="auto">
          <a:xfrm>
            <a:off x="211138" y="-244475"/>
            <a:ext cx="32918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endParaRPr lang="en-US" altLang="en-US"/>
          </a:p>
        </p:txBody>
      </p:sp>
      <p:graphicFrame>
        <p:nvGraphicFramePr>
          <p:cNvPr id="3088" name="Object 1"/>
          <p:cNvGraphicFramePr>
            <a:graphicFrameLocks noChangeAspect="1"/>
          </p:cNvGraphicFramePr>
          <p:nvPr/>
        </p:nvGraphicFramePr>
        <p:xfrm>
          <a:off x="533400" y="18276888"/>
          <a:ext cx="14401800" cy="8774112"/>
        </p:xfrm>
        <a:graphic>
          <a:graphicData uri="http://schemas.openxmlformats.org/presentationml/2006/ole">
            <p:oleObj spid="_x0000_s3088" name="Equation" r:id="rId8" imgW="10756800" imgH="6553080" progId="Equation.3">
              <p:embed/>
            </p:oleObj>
          </a:graphicData>
        </a:graphic>
      </p:graphicFrame>
      <p:sp>
        <p:nvSpPr>
          <p:cNvPr id="3089" name="Rectangle 27"/>
          <p:cNvSpPr>
            <a:spLocks noChangeArrowheads="1"/>
          </p:cNvSpPr>
          <p:nvPr/>
        </p:nvSpPr>
        <p:spPr bwMode="auto">
          <a:xfrm>
            <a:off x="14478000" y="7119938"/>
            <a:ext cx="32918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90" name="Object 6"/>
          <p:cNvGraphicFramePr>
            <a:graphicFrameLocks noChangeAspect="1"/>
          </p:cNvGraphicFramePr>
          <p:nvPr/>
        </p:nvGraphicFramePr>
        <p:xfrm>
          <a:off x="15716250" y="5980113"/>
          <a:ext cx="2681288" cy="731837"/>
        </p:xfrm>
        <a:graphic>
          <a:graphicData uri="http://schemas.openxmlformats.org/presentationml/2006/ole">
            <p:oleObj spid="_x0000_s3090" name="Equation" r:id="rId9" imgW="838080" imgH="228600" progId="Equation.3">
              <p:embed/>
            </p:oleObj>
          </a:graphicData>
        </a:graphic>
      </p:graphicFrame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18923000" y="5520482"/>
            <a:ext cx="557847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where, </a:t>
            </a:r>
          </a:p>
          <a:p>
            <a:pPr>
              <a:defRPr/>
            </a:pPr>
            <a:r>
              <a:rPr lang="en-US" alt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X- State variables </a:t>
            </a:r>
          </a:p>
          <a:p>
            <a:pPr>
              <a:defRPr/>
            </a:pPr>
            <a:r>
              <a:rPr lang="en-US" altLang="en-US" sz="3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U- </a:t>
            </a:r>
            <a:r>
              <a:rPr lang="en-US" alt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Switching </a:t>
            </a:r>
            <a:r>
              <a:rPr lang="en-US" altLang="en-US" sz="3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functions, controls </a:t>
            </a:r>
            <a:endParaRPr lang="en-US" altLang="en-US" sz="3600" dirty="0">
              <a:latin typeface="+mj-lt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7213876" y="19892568"/>
          <a:ext cx="4388485" cy="748159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99673"/>
                <a:gridCol w="3688812"/>
              </a:tblGrid>
              <a:tr h="2804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63550" algn="l"/>
                          <a:tab pos="1611630" algn="l"/>
                          <a:tab pos="2697480" algn="l"/>
                          <a:tab pos="4297680" algn="l"/>
                        </a:tabLst>
                      </a:pPr>
                      <a:r>
                        <a:rPr lang="en-US" sz="1600" dirty="0">
                          <a:effectLst/>
                          <a:latin typeface="+mj-lt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63550" algn="l"/>
                          <a:tab pos="1611630" algn="l"/>
                          <a:tab pos="2697480" algn="l"/>
                          <a:tab pos="4297680" algn="l"/>
                        </a:tabLst>
                      </a:pPr>
                      <a:r>
                        <a:rPr lang="en-US" sz="1600" dirty="0">
                          <a:effectLst/>
                          <a:latin typeface="+mj-lt"/>
                        </a:rPr>
                        <a:t>Eigenvalues (1.0e+04 *)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43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blipFill rotWithShape="0">
                      <a:blip r:embed="rId10"/>
                      <a:stretch>
                        <a:fillRect l="-870" t="-61905" r="-528696" b="-130952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smtClean="0">
                          <a:effectLst/>
                        </a:rPr>
                        <a:t>-102.8 </a:t>
                      </a:r>
                      <a:r>
                        <a:rPr lang="en-US" sz="1200" dirty="0">
                          <a:effectLst/>
                        </a:rPr>
                        <a:t>+ </a:t>
                      </a:r>
                      <a:r>
                        <a:rPr lang="en-US" sz="1200" dirty="0" smtClean="0">
                          <a:effectLst/>
                        </a:rPr>
                        <a:t>j19,183.1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43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blipFill rotWithShape="0">
                      <a:blip r:embed="rId10"/>
                      <a:stretch>
                        <a:fillRect l="-870" t="-160000" r="-528696" b="-119411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-0.010275879885685 - </a:t>
                      </a:r>
                      <a:r>
                        <a:rPr lang="en-US" sz="1200" dirty="0" smtClean="0">
                          <a:effectLst/>
                        </a:rPr>
                        <a:t>1.918307870735859i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43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blipFill rotWithShape="0">
                      <a:blip r:embed="rId10"/>
                      <a:stretch>
                        <a:fillRect l="-870" t="-263095" r="-528696" b="-110833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B0F0"/>
                          </a:solidFill>
                          <a:effectLst/>
                        </a:rPr>
                        <a:t> -0.010275831262098 + 1.842912078497483i</a:t>
                      </a:r>
                      <a:endParaRPr lang="en-US" sz="1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43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blipFill rotWithShape="0">
                      <a:blip r:embed="rId10"/>
                      <a:stretch>
                        <a:fillRect l="-870" t="-358824" r="-528696" b="-99529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B0F0"/>
                          </a:solidFill>
                          <a:effectLst/>
                        </a:rPr>
                        <a:t> -0.010275831262098 - 1.842912078497483i</a:t>
                      </a:r>
                      <a:endParaRPr lang="en-US" sz="1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43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blipFill rotWithShape="0">
                      <a:blip r:embed="rId10"/>
                      <a:stretch>
                        <a:fillRect l="-870" t="-464286" r="-528696" b="-90714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-0.010957030930380 + 0.103421363639103i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43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blipFill rotWithShape="0">
                      <a:blip r:embed="rId10"/>
                      <a:stretch>
                        <a:fillRect l="-870" t="-557647" r="-528696" b="-79647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-0.010957030930380 - 0.103421363639103i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43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blipFill rotWithShape="0">
                      <a:blip r:embed="rId10"/>
                      <a:stretch>
                        <a:fillRect l="-870" t="-665476" r="-528696" b="-70595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-0.015965292447931 + 0.037683015044245i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43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blipFill rotWithShape="0">
                      <a:blip r:embed="rId10"/>
                      <a:stretch>
                        <a:fillRect l="-870" t="-765476" r="-528696" b="-60595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-0.015965292447931 - 0.037683015044245i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43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blipFill rotWithShape="0">
                      <a:blip r:embed="rId10"/>
                      <a:stretch>
                        <a:fillRect l="-870" t="-855294" r="-528696" b="-49882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 -0.000686177465425 + 0.013509240087569i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43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blipFill rotWithShape="0">
                      <a:blip r:embed="rId10"/>
                      <a:stretch>
                        <a:fillRect l="-870" t="-966667" r="-528696" b="-40476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 -0.000686177465425 - 0.013509240087569i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43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blipFill rotWithShape="0">
                      <a:blip r:embed="rId10"/>
                      <a:stretch>
                        <a:fillRect l="-870" t="-1054118" r="-528696" b="-3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-0.354059104321706 + 0.334088509469154i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43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blipFill rotWithShape="0">
                      <a:blip r:embed="rId10"/>
                      <a:stretch>
                        <a:fillRect l="-870" t="-1167857" r="-528696" b="-20357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-0.354059104321706 - 0.334088509469154i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43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blipFill rotWithShape="0">
                      <a:blip r:embed="rId10"/>
                      <a:stretch>
                        <a:fillRect l="-870" t="-1252941" r="-528696" b="-10117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-0.311849274880826 + 0.291847637759944i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43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blipFill rotWithShape="0">
                      <a:blip r:embed="rId10"/>
                      <a:stretch>
                        <a:fillRect l="-870" t="-1369048" r="-528696" b="-238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-0.311849274880826 - 0.291847637759944i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093" name="Picture 12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621000" y="18745200"/>
            <a:ext cx="10058400" cy="636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28"/>
          <p:cNvSpPr>
            <a:spLocks noChangeArrowheads="1"/>
          </p:cNvSpPr>
          <p:nvPr/>
        </p:nvSpPr>
        <p:spPr bwMode="auto">
          <a:xfrm>
            <a:off x="776288" y="9632950"/>
            <a:ext cx="124428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Fig. 1 Schematic representation of Solid state transformer (SST)</a:t>
            </a:r>
            <a:endParaRPr lang="en-US" altLang="en-US" sz="3600" dirty="0">
              <a:latin typeface="+mj-lt"/>
            </a:endParaRPr>
          </a:p>
        </p:txBody>
      </p:sp>
      <p:sp>
        <p:nvSpPr>
          <p:cNvPr id="3095" name="Down Arrow 14"/>
          <p:cNvSpPr>
            <a:spLocks noChangeArrowheads="1"/>
          </p:cNvSpPr>
          <p:nvPr/>
        </p:nvSpPr>
        <p:spPr bwMode="auto">
          <a:xfrm>
            <a:off x="16486188" y="7396163"/>
            <a:ext cx="468312" cy="3128962"/>
          </a:xfrm>
          <a:prstGeom prst="downArrow">
            <a:avLst>
              <a:gd name="adj1" fmla="val 50000"/>
              <a:gd name="adj2" fmla="val 4998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defTabSz="4389438" eaLnBrk="1" hangingPunct="1"/>
            <a:endParaRPr lang="en-US"/>
          </a:p>
        </p:txBody>
      </p:sp>
      <p:sp>
        <p:nvSpPr>
          <p:cNvPr id="37" name="Rectangle 28"/>
          <p:cNvSpPr>
            <a:spLocks noChangeArrowheads="1"/>
          </p:cNvSpPr>
          <p:nvPr/>
        </p:nvSpPr>
        <p:spPr bwMode="auto">
          <a:xfrm>
            <a:off x="1030288" y="16205200"/>
            <a:ext cx="124428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Fig. 2 Average circuit model for  Solid state transformer (SST)</a:t>
            </a:r>
            <a:endParaRPr lang="en-US" altLang="en-US" sz="3600" dirty="0">
              <a:latin typeface="+mj-lt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24026193" y="29184600"/>
          <a:ext cx="5387007" cy="78633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6173"/>
                <a:gridCol w="2394226"/>
                <a:gridCol w="2186608"/>
              </a:tblGrid>
              <a:tr h="6028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Lambda 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(-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7+135)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Lambda 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(-</a:t>
                      </a:r>
                      <a:r>
                        <a:rPr lang="en-US" sz="2000" dirty="0" smtClean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103+j18,429)</a:t>
                      </a:r>
                      <a:endParaRPr lang="en-US" sz="2000" dirty="0">
                        <a:solidFill>
                          <a:srgbClr val="00B0F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2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X1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en-US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B0F0"/>
                          </a:solidFill>
                          <a:effectLst/>
                        </a:rPr>
                        <a:t>0.1039 + 0.0003i</a:t>
                      </a:r>
                      <a:endParaRPr lang="en-US" sz="11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2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X2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en-US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B0F0"/>
                          </a:solidFill>
                          <a:effectLst/>
                        </a:rPr>
                        <a:t>0.1039 - 0.0003i</a:t>
                      </a:r>
                      <a:endParaRPr lang="en-US" sz="11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2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X3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en-US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B0F0"/>
                          </a:solidFill>
                          <a:effectLst/>
                        </a:rPr>
                        <a:t>-0.1041 - 0.0006i</a:t>
                      </a:r>
                      <a:endParaRPr lang="en-US" sz="1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2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X4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en-US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B0F0"/>
                          </a:solidFill>
                          <a:effectLst/>
                        </a:rPr>
                        <a:t>-0.1041 + 0.0006i</a:t>
                      </a:r>
                      <a:endParaRPr lang="en-US" sz="11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2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X5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-0.4637 -0.0493i</a:t>
                      </a:r>
                      <a:endParaRPr lang="en-US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B0F0"/>
                          </a:solidFill>
                          <a:effectLst/>
                        </a:rPr>
                        <a:t>-0.0014 - 0.0062i</a:t>
                      </a:r>
                      <a:endParaRPr lang="en-US" sz="11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2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X6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-0.4637 +0.0493i</a:t>
                      </a:r>
                      <a:endParaRPr lang="en-US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B0F0"/>
                          </a:solidFill>
                          <a:effectLst/>
                        </a:rPr>
                        <a:t>-0.0014 + 0.0062i</a:t>
                      </a:r>
                      <a:endParaRPr lang="en-US" sz="11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2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X7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0.0226 + 0.0265i</a:t>
                      </a:r>
                      <a:endParaRPr lang="en-US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B0F0"/>
                          </a:solidFill>
                          <a:effectLst/>
                        </a:rPr>
                        <a:t>-0.2745 + 0.0213i</a:t>
                      </a:r>
                      <a:endParaRPr lang="en-US" sz="11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2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X8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0.0226 - 0.0265i</a:t>
                      </a:r>
                      <a:endParaRPr lang="en-US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B0F0"/>
                          </a:solidFill>
                          <a:effectLst/>
                        </a:rPr>
                        <a:t>-0.2745 - 0.0213i</a:t>
                      </a:r>
                      <a:endParaRPr lang="en-US" sz="11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2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X9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0.0026 + 0.0016i</a:t>
                      </a:r>
                      <a:endParaRPr lang="en-US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B0F0"/>
                          </a:solidFill>
                          <a:effectLst/>
                        </a:rPr>
                        <a:t>-0.0133 - 0.0023i</a:t>
                      </a:r>
                      <a:endParaRPr lang="en-US" sz="1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2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X10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0.0026 - 0.0016i</a:t>
                      </a:r>
                      <a:endParaRPr lang="en-US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B0F0"/>
                          </a:solidFill>
                          <a:effectLst/>
                        </a:rPr>
                        <a:t>-0.0133 + 0.0023i</a:t>
                      </a:r>
                      <a:endParaRPr lang="en-US" sz="11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3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X11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en-US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B0F0"/>
                          </a:solidFill>
                          <a:effectLst/>
                        </a:rPr>
                        <a:t>0</a:t>
                      </a:r>
                      <a:endParaRPr lang="en-US" sz="11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3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X12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en-US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B0F0"/>
                          </a:solidFill>
                          <a:effectLst/>
                        </a:rPr>
                        <a:t>0</a:t>
                      </a:r>
                      <a:endParaRPr lang="en-US" sz="11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3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X13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en-US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B0F0"/>
                          </a:solidFill>
                          <a:effectLst/>
                        </a:rPr>
                        <a:t>0</a:t>
                      </a:r>
                      <a:endParaRPr lang="en-US" sz="11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71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X14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B0F0"/>
                          </a:solidFill>
                          <a:effectLst/>
                        </a:rPr>
                        <a:t>0</a:t>
                      </a:r>
                      <a:endParaRPr lang="en-US" sz="1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9" name="Rectangle 28"/>
          <p:cNvSpPr>
            <a:spLocks noChangeArrowheads="1"/>
          </p:cNvSpPr>
          <p:nvPr/>
        </p:nvSpPr>
        <p:spPr bwMode="auto">
          <a:xfrm>
            <a:off x="22707600" y="16573500"/>
            <a:ext cx="9551988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alt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Fig. 3 Load current at inverter output using Time domain (TD) and Dynamic </a:t>
            </a:r>
            <a:r>
              <a:rPr lang="en-US" altLang="en-US" sz="3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phasors</a:t>
            </a:r>
            <a:r>
              <a:rPr lang="en-US" alt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(DP)</a:t>
            </a:r>
            <a:endParaRPr lang="en-US" altLang="en-US" sz="3600" dirty="0">
              <a:latin typeface="+mj-lt"/>
            </a:endParaRPr>
          </a:p>
        </p:txBody>
      </p:sp>
      <p:sp>
        <p:nvSpPr>
          <p:cNvPr id="40" name="Rectangle 28"/>
          <p:cNvSpPr>
            <a:spLocks noChangeArrowheads="1"/>
          </p:cNvSpPr>
          <p:nvPr/>
        </p:nvSpPr>
        <p:spPr bwMode="auto">
          <a:xfrm>
            <a:off x="25128538" y="18429288"/>
            <a:ext cx="7256462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alt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Table 1. Eigenvalue for SST DP based small-signal average model </a:t>
            </a:r>
            <a:endParaRPr lang="en-US" altLang="en-US" sz="3600" dirty="0">
              <a:latin typeface="+mj-lt"/>
            </a:endParaRPr>
          </a:p>
        </p:txBody>
      </p:sp>
      <p:sp>
        <p:nvSpPr>
          <p:cNvPr id="41" name="Rectangle 28"/>
          <p:cNvSpPr>
            <a:spLocks noChangeArrowheads="1"/>
          </p:cNvSpPr>
          <p:nvPr/>
        </p:nvSpPr>
        <p:spPr bwMode="auto">
          <a:xfrm>
            <a:off x="16127413" y="25174575"/>
            <a:ext cx="9551987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alt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Fig. 5 Eigenvalue plot for SST DP based small-signal average model </a:t>
            </a:r>
            <a:endParaRPr lang="en-US" altLang="en-US" sz="3600" dirty="0">
              <a:latin typeface="+mj-lt"/>
            </a:endParaRPr>
          </a:p>
        </p:txBody>
      </p:sp>
      <p:sp>
        <p:nvSpPr>
          <p:cNvPr id="42" name="Rectangle 28"/>
          <p:cNvSpPr>
            <a:spLocks noChangeArrowheads="1"/>
          </p:cNvSpPr>
          <p:nvPr/>
        </p:nvSpPr>
        <p:spPr bwMode="auto">
          <a:xfrm>
            <a:off x="354013" y="27051000"/>
            <a:ext cx="145811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alt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Fig. 4 Matrix representation for SST DP SSAM including circuit loading </a:t>
            </a:r>
            <a:endParaRPr lang="en-US" altLang="en-US" sz="3600" dirty="0">
              <a:latin typeface="+mj-lt"/>
            </a:endParaRPr>
          </a:p>
        </p:txBody>
      </p:sp>
      <p:sp>
        <p:nvSpPr>
          <p:cNvPr id="43" name="Rectangle 28"/>
          <p:cNvSpPr>
            <a:spLocks noChangeArrowheads="1"/>
          </p:cNvSpPr>
          <p:nvPr/>
        </p:nvSpPr>
        <p:spPr bwMode="auto">
          <a:xfrm>
            <a:off x="22391688" y="27736800"/>
            <a:ext cx="80772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alt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Table 2. </a:t>
            </a:r>
            <a:r>
              <a:rPr lang="en-US" alt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Participation factors </a:t>
            </a:r>
            <a:r>
              <a:rPr lang="en-US" altLang="en-US" sz="3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for  key </a:t>
            </a:r>
            <a:r>
              <a:rPr lang="en-US" alt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eigenvalues</a:t>
            </a:r>
            <a:endParaRPr lang="en-US" altLang="en-US" sz="3600" dirty="0"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76288" y="36042600"/>
            <a:ext cx="8443912" cy="6832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400" b="1" dirty="0">
                <a:latin typeface="+mj-lt"/>
              </a:rPr>
              <a:t>Key properties: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en-US" sz="4400" dirty="0">
                <a:latin typeface="+mj-lt"/>
              </a:rPr>
              <a:t>Large signal, time-invariant,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en-US" sz="4400" dirty="0">
                <a:latin typeface="+mj-lt"/>
              </a:rPr>
              <a:t>Slow variation of inputs,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en-US" sz="4400" dirty="0">
                <a:latin typeface="+mj-lt"/>
              </a:rPr>
              <a:t>Simultaneous demodulation – PI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en-US" sz="4400" dirty="0">
                <a:latin typeface="+mj-lt"/>
              </a:rPr>
              <a:t>Revealing couplings,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en-US" sz="4400" dirty="0">
                <a:latin typeface="+mj-lt"/>
              </a:rPr>
              <a:t>Refinements and simplifications,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en-US" sz="4400" dirty="0">
                <a:latin typeface="+mj-lt"/>
              </a:rPr>
              <a:t>Modularity,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en-US" sz="4400" dirty="0">
                <a:latin typeface="+mj-lt"/>
              </a:rPr>
              <a:t>Multi-scale – </a:t>
            </a:r>
            <a:r>
              <a:rPr lang="en-US" sz="4400" dirty="0" err="1">
                <a:latin typeface="+mj-lt"/>
              </a:rPr>
              <a:t>phasor</a:t>
            </a:r>
            <a:r>
              <a:rPr lang="en-US" sz="4400" dirty="0">
                <a:latin typeface="+mj-lt"/>
              </a:rPr>
              <a:t> banks.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256838" y="35148838"/>
            <a:ext cx="10728325" cy="68627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400" b="1" dirty="0">
                <a:latin typeface="+mj-lt"/>
              </a:rPr>
              <a:t>Complement</a:t>
            </a:r>
            <a:r>
              <a:rPr lang="en-US" sz="4400" dirty="0">
                <a:latin typeface="+mj-lt"/>
              </a:rPr>
              <a:t>: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en-US" sz="4400" dirty="0">
                <a:latin typeface="+mj-lt"/>
              </a:rPr>
              <a:t> Time-domain simulations by  offering sensitivities to design quantities and basis for control design,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en-US" sz="4400" dirty="0">
                <a:latin typeface="+mj-lt"/>
              </a:rPr>
              <a:t>Robust control design methods by exploiting simplicity of energy flow and dissipation as a basis for effective design,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en-US" sz="4400" dirty="0">
                <a:latin typeface="+mj-lt"/>
              </a:rPr>
              <a:t>Port-controlled Hamiltonian descriptions with hierarchical</a:t>
            </a:r>
            <a:r>
              <a:rPr lang="en-US" sz="4400" dirty="0">
                <a:latin typeface="+mj-lt"/>
              </a:rPr>
              <a:t>, multi-scale modeling at different levels of </a:t>
            </a:r>
            <a:r>
              <a:rPr lang="en-US" sz="4400" dirty="0">
                <a:latin typeface="+mj-lt"/>
              </a:rPr>
              <a:t>abstraction.</a:t>
            </a:r>
            <a:endParaRPr lang="en-US" sz="4400" dirty="0"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3263" y="28803600"/>
            <a:ext cx="20281900" cy="5509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à"/>
              <a:defRPr/>
            </a:pPr>
            <a:r>
              <a:rPr lang="en-US" sz="4400" dirty="0"/>
              <a:t>Considering the original nonlinear structure of the dynamic model, a nonlinear controller could be devised,</a:t>
            </a:r>
          </a:p>
          <a:p>
            <a:pPr marL="571500" indent="-571500" algn="just">
              <a:buFont typeface="Wingdings" panose="05000000000000000000" pitchFamily="2" charset="2"/>
              <a:buChar char="à"/>
              <a:defRPr/>
            </a:pPr>
            <a:r>
              <a:rPr lang="en-US" sz="4400" dirty="0" smtClean="0">
                <a:latin typeface="+mj-lt"/>
              </a:rPr>
              <a:t>Using </a:t>
            </a:r>
            <a:r>
              <a:rPr lang="en-US" sz="4400" dirty="0">
                <a:latin typeface="+mj-lt"/>
              </a:rPr>
              <a:t>the derived SSAM, it is proposed to develop linear controller such as Model predictive controller (MPC</a:t>
            </a:r>
            <a:r>
              <a:rPr lang="en-US" sz="4400" dirty="0" smtClean="0">
                <a:latin typeface="+mj-lt"/>
              </a:rPr>
              <a:t>), </a:t>
            </a:r>
            <a:endParaRPr lang="en-US" sz="4400" dirty="0">
              <a:latin typeface="+mj-lt"/>
            </a:endParaRPr>
          </a:p>
          <a:p>
            <a:pPr marL="571500" indent="-571500" algn="just">
              <a:buFont typeface="Wingdings" panose="05000000000000000000" pitchFamily="2" charset="2"/>
              <a:buChar char="à"/>
              <a:defRPr/>
            </a:pPr>
            <a:r>
              <a:rPr lang="en-US" sz="4400" dirty="0" smtClean="0">
                <a:latin typeface="+mj-lt"/>
              </a:rPr>
              <a:t>Stability </a:t>
            </a:r>
            <a:r>
              <a:rPr lang="en-US" sz="4400" dirty="0">
                <a:latin typeface="+mj-lt"/>
              </a:rPr>
              <a:t>analysis for various renewable sources integrated with grid through SST can be studied from real-time applications point of view,</a:t>
            </a:r>
          </a:p>
          <a:p>
            <a:pPr marL="571500" indent="-571500" algn="just">
              <a:buFont typeface="Wingdings" panose="05000000000000000000" pitchFamily="2" charset="2"/>
              <a:buChar char="à"/>
              <a:defRPr/>
            </a:pPr>
            <a:r>
              <a:rPr lang="en-US" sz="4400" dirty="0">
                <a:latin typeface="+mj-lt"/>
              </a:rPr>
              <a:t>The issue of synchronization and voltage stability can be studied in detail and necessary </a:t>
            </a:r>
            <a:r>
              <a:rPr lang="en-US" sz="4400">
                <a:latin typeface="+mj-lt"/>
              </a:rPr>
              <a:t>control </a:t>
            </a:r>
            <a:r>
              <a:rPr lang="en-US" sz="4400" smtClean="0">
                <a:latin typeface="+mj-lt"/>
              </a:rPr>
              <a:t>strategy </a:t>
            </a:r>
            <a:r>
              <a:rPr lang="en-US" sz="4400" dirty="0">
                <a:latin typeface="+mj-lt"/>
              </a:rPr>
              <a:t>can be developed for enhancement of overall system.</a:t>
            </a:r>
            <a:endParaRPr lang="en-US" sz="4400" dirty="0">
              <a:latin typeface="+mj-lt"/>
            </a:endParaRPr>
          </a:p>
        </p:txBody>
      </p:sp>
      <p:sp>
        <p:nvSpPr>
          <p:cNvPr id="48" name="Rectangle 28"/>
          <p:cNvSpPr>
            <a:spLocks noChangeArrowheads="1"/>
          </p:cNvSpPr>
          <p:nvPr/>
        </p:nvSpPr>
        <p:spPr bwMode="auto">
          <a:xfrm>
            <a:off x="15614650" y="12517438"/>
            <a:ext cx="7861300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en-US" sz="360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en-US" sz="4000">
                <a:latin typeface="Calibri" pitchFamily="34" charset="0"/>
                <a:ea typeface="Calibri" pitchFamily="34" charset="0"/>
                <a:cs typeface="Times New Roman" pitchFamily="18" charset="0"/>
              </a:rPr>
              <a:t>where, </a:t>
            </a:r>
          </a:p>
          <a:p>
            <a:r>
              <a:rPr lang="el-GR" altLang="en-US" sz="4000">
                <a:latin typeface="Calibri" pitchFamily="34" charset="0"/>
                <a:ea typeface="Calibri" pitchFamily="34" charset="0"/>
                <a:cs typeface="Times New Roman" pitchFamily="18" charset="0"/>
              </a:rPr>
              <a:t>Δ</a:t>
            </a:r>
            <a:r>
              <a:rPr lang="en-US" altLang="en-US" sz="4000">
                <a:latin typeface="Calibri" pitchFamily="34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en-US" altLang="en-US" sz="4000" baseline="-25000">
                <a:latin typeface="Calibri" pitchFamily="34" charset="0"/>
                <a:ea typeface="Calibri" pitchFamily="34" charset="0"/>
                <a:cs typeface="Times New Roman" pitchFamily="18" charset="0"/>
              </a:rPr>
              <a:t>SST</a:t>
            </a:r>
            <a:r>
              <a:rPr lang="en-US" altLang="en-US" sz="4000">
                <a:latin typeface="Calibri" pitchFamily="34" charset="0"/>
                <a:ea typeface="Calibri" pitchFamily="34" charset="0"/>
                <a:cs typeface="Times New Roman" pitchFamily="18" charset="0"/>
              </a:rPr>
              <a:t> – System state variables </a:t>
            </a:r>
          </a:p>
          <a:p>
            <a:r>
              <a:rPr lang="el-GR" altLang="en-US" sz="4000">
                <a:latin typeface="Calibri" pitchFamily="34" charset="0"/>
                <a:ea typeface="Calibri" pitchFamily="34" charset="0"/>
                <a:cs typeface="Times New Roman" pitchFamily="18" charset="0"/>
              </a:rPr>
              <a:t>Δ</a:t>
            </a:r>
            <a:r>
              <a:rPr lang="en-US" altLang="en-US" sz="4000">
                <a:latin typeface="Calibri" pitchFamily="34" charset="0"/>
                <a:ea typeface="Calibri" pitchFamily="34" charset="0"/>
                <a:cs typeface="Times New Roman" pitchFamily="18" charset="0"/>
              </a:rPr>
              <a:t>d</a:t>
            </a:r>
            <a:r>
              <a:rPr lang="en-US" altLang="en-US" sz="4000" baseline="-25000">
                <a:latin typeface="Calibri" pitchFamily="34" charset="0"/>
                <a:ea typeface="Calibri" pitchFamily="34" charset="0"/>
                <a:cs typeface="Times New Roman" pitchFamily="18" charset="0"/>
              </a:rPr>
              <a:t>SST</a:t>
            </a:r>
            <a:r>
              <a:rPr lang="en-US" altLang="en-US" sz="4000">
                <a:latin typeface="Calibri" pitchFamily="34" charset="0"/>
                <a:ea typeface="Calibri" pitchFamily="34" charset="0"/>
                <a:cs typeface="Times New Roman" pitchFamily="18" charset="0"/>
              </a:rPr>
              <a:t> – (Duty cycle) control variables</a:t>
            </a:r>
          </a:p>
          <a:p>
            <a:r>
              <a:rPr lang="el-GR" altLang="en-US" sz="4000">
                <a:latin typeface="Calibri" pitchFamily="34" charset="0"/>
                <a:ea typeface="Calibri" pitchFamily="34" charset="0"/>
                <a:cs typeface="Times New Roman" pitchFamily="18" charset="0"/>
              </a:rPr>
              <a:t>Δ</a:t>
            </a:r>
            <a:r>
              <a:rPr lang="en-US" altLang="en-US" sz="4000">
                <a:latin typeface="Calibri" pitchFamily="34" charset="0"/>
                <a:ea typeface="Calibri" pitchFamily="34" charset="0"/>
                <a:cs typeface="Times New Roman" pitchFamily="18" charset="0"/>
              </a:rPr>
              <a:t>U</a:t>
            </a:r>
            <a:r>
              <a:rPr lang="en-US" altLang="en-US" sz="4000" baseline="-25000">
                <a:latin typeface="Calibri" pitchFamily="34" charset="0"/>
                <a:ea typeface="Calibri" pitchFamily="34" charset="0"/>
                <a:cs typeface="Times New Roman" pitchFamily="18" charset="0"/>
              </a:rPr>
              <a:t>SST</a:t>
            </a:r>
            <a:r>
              <a:rPr lang="en-US" altLang="en-US" sz="4000">
                <a:latin typeface="Calibri" pitchFamily="34" charset="0"/>
                <a:ea typeface="Calibri" pitchFamily="34" charset="0"/>
                <a:cs typeface="Times New Roman" pitchFamily="18" charset="0"/>
              </a:rPr>
              <a:t> – input variables</a:t>
            </a:r>
          </a:p>
          <a:p>
            <a:r>
              <a:rPr lang="en-US" altLang="en-US" sz="360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46" name="Donut 45"/>
          <p:cNvSpPr/>
          <p:nvPr/>
        </p:nvSpPr>
        <p:spPr bwMode="auto">
          <a:xfrm>
            <a:off x="26670000" y="8458200"/>
            <a:ext cx="1295400" cy="762000"/>
          </a:xfrm>
          <a:prstGeom prst="donu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</a:endParaRPr>
          </a:p>
        </p:txBody>
      </p:sp>
      <p:sp>
        <p:nvSpPr>
          <p:cNvPr id="50" name="Up Arrow 49"/>
          <p:cNvSpPr/>
          <p:nvPr/>
        </p:nvSpPr>
        <p:spPr bwMode="auto">
          <a:xfrm rot="-1080000">
            <a:off x="26924632" y="7779164"/>
            <a:ext cx="152400" cy="685800"/>
          </a:xfrm>
          <a:prstGeom prst="up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Up Arrow 50"/>
          <p:cNvSpPr/>
          <p:nvPr/>
        </p:nvSpPr>
        <p:spPr bwMode="auto">
          <a:xfrm rot="1740000">
            <a:off x="27741087" y="7766349"/>
            <a:ext cx="152400" cy="685800"/>
          </a:xfrm>
          <a:prstGeom prst="up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Up Arrow 51"/>
          <p:cNvSpPr/>
          <p:nvPr/>
        </p:nvSpPr>
        <p:spPr bwMode="auto">
          <a:xfrm rot="1020000">
            <a:off x="26898822" y="6171172"/>
            <a:ext cx="152400" cy="1066800"/>
          </a:xfrm>
          <a:prstGeom prst="up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Up Arrow 52"/>
          <p:cNvSpPr/>
          <p:nvPr/>
        </p:nvSpPr>
        <p:spPr bwMode="auto">
          <a:xfrm rot="-2040000">
            <a:off x="27840891" y="6215038"/>
            <a:ext cx="152400" cy="1066800"/>
          </a:xfrm>
          <a:prstGeom prst="up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Up Arrow 53"/>
          <p:cNvSpPr/>
          <p:nvPr/>
        </p:nvSpPr>
        <p:spPr bwMode="auto">
          <a:xfrm rot="5400000">
            <a:off x="27813000" y="5562600"/>
            <a:ext cx="152400" cy="1066800"/>
          </a:xfrm>
          <a:prstGeom prst="up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5" name="Picture 54" descr="tufts_logo_pax_et_lux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" y="2667000"/>
            <a:ext cx="1308100" cy="1308100"/>
          </a:xfrm>
          <a:prstGeom prst="rect">
            <a:avLst/>
          </a:prstGeom>
        </p:spPr>
      </p:pic>
      <p:pic>
        <p:nvPicPr>
          <p:cNvPr id="3213" name="Picture 14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764125" y="8077200"/>
            <a:ext cx="578179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14" name="Picture 14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7983200" y="9525000"/>
            <a:ext cx="4038600" cy="1250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EGPRITCH@BYNYQENFUVWXY5MJ" val="3950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514</Words>
  <Application>Microsoft Office PowerPoint</Application>
  <PresentationFormat>Custom</PresentationFormat>
  <Paragraphs>103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Times New Roman</vt:lpstr>
      <vt:lpstr>Wingdings</vt:lpstr>
      <vt:lpstr>Default Design</vt:lpstr>
      <vt:lpstr>Equation</vt:lpstr>
      <vt:lpstr>Microsoft Equation 3.0</vt:lpstr>
      <vt:lpstr>Slide 1</vt:lpstr>
    </vt:vector>
  </TitlesOfParts>
  <Company>WolfTech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rscross2</dc:creator>
  <cp:lastModifiedBy>CS and ECE</cp:lastModifiedBy>
  <cp:revision>60</cp:revision>
  <dcterms:created xsi:type="dcterms:W3CDTF">2010-12-08T15:32:51Z</dcterms:created>
  <dcterms:modified xsi:type="dcterms:W3CDTF">2015-05-21T03:25:35Z</dcterms:modified>
</cp:coreProperties>
</file>